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56" r:id="rId3"/>
    <p:sldId id="357" r:id="rId4"/>
    <p:sldId id="375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74" r:id="rId13"/>
    <p:sldId id="366" r:id="rId14"/>
    <p:sldId id="368" r:id="rId15"/>
    <p:sldId id="371" r:id="rId16"/>
    <p:sldId id="373" r:id="rId17"/>
    <p:sldId id="370" r:id="rId18"/>
    <p:sldId id="369" r:id="rId19"/>
    <p:sldId id="372" r:id="rId20"/>
    <p:sldId id="348" r:id="rId21"/>
    <p:sldId id="380" r:id="rId22"/>
    <p:sldId id="381" r:id="rId23"/>
    <p:sldId id="382" r:id="rId24"/>
    <p:sldId id="377" r:id="rId25"/>
    <p:sldId id="378" r:id="rId26"/>
    <p:sldId id="34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e Teck TAN (ENTERPRISESG)" initials="YTT(" lastIdx="8" clrIdx="0">
    <p:extLst>
      <p:ext uri="{19B8F6BF-5375-455C-9EA6-DF929625EA0E}">
        <p15:presenceInfo xmlns:p15="http://schemas.microsoft.com/office/powerpoint/2012/main" userId="Yee Teck TAN (ENTERPRISESG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2A3643"/>
    <a:srgbClr val="CD032D"/>
    <a:srgbClr val="6699FF"/>
    <a:srgbClr val="00FF00"/>
    <a:srgbClr val="FF9933"/>
    <a:srgbClr val="00CC00"/>
    <a:srgbClr val="0000FF"/>
    <a:srgbClr val="FFCC00"/>
    <a:srgbClr val="CD0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1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3CC32-96CD-44F0-8162-1CACD40F9286}" type="datetimeFigureOut">
              <a:rPr lang="en-SG" smtClean="0"/>
              <a:t>2/7/2019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D1961-2A7A-4AFD-B121-5C38C7629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57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982371" y="1334530"/>
            <a:ext cx="1570299" cy="185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 userDrawn="1"/>
        </p:nvSpPr>
        <p:spPr>
          <a:xfrm>
            <a:off x="9536885" y="1295525"/>
            <a:ext cx="22255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Trusted Partner </a:t>
            </a:r>
            <a:r>
              <a:rPr lang="en-US" sz="900" b="1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Accreditation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421636" y="6274769"/>
            <a:ext cx="2375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www.sac-accreditation.gov.sg</a:t>
            </a:r>
            <a:endParaRPr lang="en-SG" sz="12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AC logo in Panton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947" y="298711"/>
            <a:ext cx="2106496" cy="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982371" y="1334530"/>
            <a:ext cx="1570299" cy="185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 descr="SAC logo in Panton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947" y="298711"/>
            <a:ext cx="2106496" cy="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982371" y="1334530"/>
            <a:ext cx="1570299" cy="185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022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1768" y="356245"/>
            <a:ext cx="8961376" cy="110904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1768" y="1687303"/>
            <a:ext cx="11181735" cy="448966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pic>
        <p:nvPicPr>
          <p:cNvPr id="14" name="Picture 13" descr="SAC logo in Panton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947" y="298711"/>
            <a:ext cx="2106496" cy="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63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41334" y="1641679"/>
            <a:ext cx="5478032" cy="450742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660661"/>
            <a:ext cx="5533542" cy="4516301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  <a:endParaRPr lang="en-SG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41768" y="356245"/>
            <a:ext cx="8961376" cy="110904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pic>
        <p:nvPicPr>
          <p:cNvPr id="10" name="Picture 9" descr="SAC logo in Panton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947" y="298711"/>
            <a:ext cx="2106496" cy="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1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04" y="-21756"/>
            <a:ext cx="10329682" cy="6876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79146" y="1295525"/>
            <a:ext cx="22255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Trusted Partner </a:t>
            </a:r>
            <a:r>
              <a:rPr lang="en-US" sz="900" b="1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Accreditation </a:t>
            </a:r>
          </a:p>
        </p:txBody>
      </p:sp>
      <p:pic>
        <p:nvPicPr>
          <p:cNvPr id="7" name="Picture 6" descr="SAC logo in Panton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208" y="298711"/>
            <a:ext cx="2106496" cy="8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8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0" y="6275404"/>
            <a:ext cx="12192000" cy="29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67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This material contains confidential and/or official information. No material from this document shall be reproduced, </a:t>
            </a:r>
            <a:br>
              <a:rPr lang="en-SG" sz="667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</a:br>
            <a:r>
              <a:rPr lang="en-SG" sz="667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republished, uploaded, posted, transmitted or otherwise distributed in any way without the prior written consent of</a:t>
            </a:r>
            <a:r>
              <a:rPr lang="en-SG" sz="667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 Singapore Accreditation Council.</a:t>
            </a:r>
            <a:endParaRPr lang="en-US" sz="667" kern="12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2732350" y="1325128"/>
            <a:ext cx="6880317" cy="1243046"/>
            <a:chOff x="2465906" y="1325128"/>
            <a:chExt cx="6880317" cy="1243046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6454806" y="2256501"/>
              <a:ext cx="2375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www.sac-accreditation.gov.sg</a:t>
              </a:r>
              <a:endParaRPr lang="en-SG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5938944" y="1367807"/>
              <a:ext cx="34072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  <a:endParaRPr lang="en-SG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 userDrawn="1"/>
          </p:nvCxnSpPr>
          <p:spPr>
            <a:xfrm>
              <a:off x="5938944" y="1513731"/>
              <a:ext cx="0" cy="105444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SAC logo in Pantone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5906" y="1325128"/>
              <a:ext cx="3076211" cy="1214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41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191" y="365125"/>
            <a:ext cx="113860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191" y="1825625"/>
            <a:ext cx="113860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310" y="6356350"/>
            <a:ext cx="864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5D938-1E48-40A6-8B3E-EC59CDED83FB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226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50" r:id="rId4"/>
    <p:sldLayoutId id="2147483661" r:id="rId5"/>
    <p:sldLayoutId id="2147483655" r:id="rId6"/>
    <p:sldLayoutId id="2147483660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C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92716" y="1955040"/>
            <a:ext cx="11209925" cy="23788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Admin Guide for Revamped Website – Edit or Create a subpage (leftnav-page)</a:t>
            </a:r>
            <a:endParaRPr lang="en-US" dirty="0"/>
          </a:p>
        </p:txBody>
      </p:sp>
      <p:sp>
        <p:nvSpPr>
          <p:cNvPr id="8" name="Text Placeholder 12"/>
          <p:cNvSpPr txBox="1">
            <a:spLocks/>
          </p:cNvSpPr>
          <p:nvPr/>
        </p:nvSpPr>
        <p:spPr>
          <a:xfrm>
            <a:off x="492713" y="4683122"/>
            <a:ext cx="6714581" cy="809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kern="1200" baseline="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Sharon</a:t>
            </a:r>
          </a:p>
          <a:p>
            <a:pPr>
              <a:defRPr/>
            </a:pPr>
            <a:r>
              <a:rPr lang="en-US" dirty="0" smtClean="0"/>
              <a:t>AAD</a:t>
            </a:r>
          </a:p>
        </p:txBody>
      </p:sp>
      <p:sp>
        <p:nvSpPr>
          <p:cNvPr id="11" name="Text Placeholder 19"/>
          <p:cNvSpPr txBox="1">
            <a:spLocks/>
          </p:cNvSpPr>
          <p:nvPr/>
        </p:nvSpPr>
        <p:spPr>
          <a:xfrm>
            <a:off x="492713" y="5506850"/>
            <a:ext cx="4919408" cy="288000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0" kern="1200" baseline="0" dirty="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585">
              <a:spcBef>
                <a:spcPct val="20000"/>
              </a:spcBef>
            </a:pPr>
            <a:r>
              <a:rPr lang="en-US" dirty="0" smtClean="0"/>
              <a:t>24</a:t>
            </a:r>
            <a:r>
              <a:rPr lang="en-US" baseline="30000" dirty="0" smtClean="0"/>
              <a:t>th</a:t>
            </a:r>
            <a:r>
              <a:rPr lang="en-US" dirty="0" smtClean="0"/>
              <a:t> June 2019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0633" y="298711"/>
            <a:ext cx="2225593" cy="1227646"/>
            <a:chOff x="510633" y="298711"/>
            <a:chExt cx="2225593" cy="1227646"/>
          </a:xfrm>
        </p:grpSpPr>
        <p:sp>
          <p:nvSpPr>
            <p:cNvPr id="9" name="Rectangle 8"/>
            <p:cNvSpPr/>
            <p:nvPr/>
          </p:nvSpPr>
          <p:spPr>
            <a:xfrm>
              <a:off x="510633" y="1295525"/>
              <a:ext cx="222559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900" b="1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Trusted Partner </a:t>
              </a:r>
              <a:r>
                <a:rPr lang="en-US" sz="900" b="1" dirty="0" smtClean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sz="900" b="1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Accreditation </a:t>
              </a:r>
            </a:p>
          </p:txBody>
        </p:sp>
        <p:pic>
          <p:nvPicPr>
            <p:cNvPr id="10" name="Picture 9" descr="SAC logo in Pantone.eps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695" y="298711"/>
              <a:ext cx="2106496" cy="83370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00342" y="6159307"/>
            <a:ext cx="2375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www.sac-accreditation.gov.sg</a:t>
            </a:r>
            <a:endParaRPr lang="en-SG" sz="12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6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A3643"/>
                </a:solidFill>
              </a:rPr>
              <a:t>5</a:t>
            </a:r>
            <a:r>
              <a:rPr lang="en-US" dirty="0" smtClean="0">
                <a:solidFill>
                  <a:srgbClr val="2A3643"/>
                </a:solidFill>
              </a:rPr>
              <a:t>. Click on ‘Commit changes’ button at the bottom of the text editor.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61" y="2528615"/>
            <a:ext cx="7591425" cy="2924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3383" y="4883266"/>
            <a:ext cx="1214846" cy="3418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6. Wait a few minutes and refresh the website to view the edited page.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22" y="2146720"/>
            <a:ext cx="8267700" cy="4048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1520" y="3487783"/>
            <a:ext cx="1364649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Edited content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2096169" y="3641672"/>
            <a:ext cx="2423580" cy="769889"/>
          </a:xfrm>
          <a:prstGeom prst="straightConnector1">
            <a:avLst/>
          </a:prstGeom>
          <a:ln>
            <a:solidFill>
              <a:srgbClr val="2A36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1333" y="4411561"/>
            <a:ext cx="1747389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Done! You have edited the page successfully!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GovTech Example (Animation)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1465290"/>
            <a:ext cx="8166432" cy="45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8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A3643"/>
                </a:solidFill>
              </a:rPr>
              <a:t>1</a:t>
            </a:r>
            <a:r>
              <a:rPr lang="en-US" dirty="0" smtClean="0">
                <a:solidFill>
                  <a:srgbClr val="2A3643"/>
                </a:solidFill>
              </a:rPr>
              <a:t>. Inside the selected folder, click on ‘Create new file’.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54" y="2193404"/>
            <a:ext cx="6314803" cy="41378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635931" y="2890060"/>
            <a:ext cx="809898" cy="328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382261" y="3318340"/>
            <a:ext cx="1708990" cy="18158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e.g. To create a new subpage under ‘About’, click on the ‘Create new file’ button at the top right hand corner of the ‘_about’ directory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/>
          <p:cNvCxnSpPr>
            <a:stCxn id="13" idx="1"/>
            <a:endCxn id="11" idx="3"/>
          </p:cNvCxnSpPr>
          <p:nvPr/>
        </p:nvCxnSpPr>
        <p:spPr>
          <a:xfrm flipH="1" flipV="1">
            <a:off x="7445829" y="3054467"/>
            <a:ext cx="1936432" cy="11718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21132" y="2940940"/>
            <a:ext cx="888274" cy="2625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905" y="2726430"/>
            <a:ext cx="1424585" cy="7386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Make sure to set to ‘Staging’ branch first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/>
          <p:cNvCxnSpPr>
            <a:stCxn id="16" idx="3"/>
            <a:endCxn id="15" idx="1"/>
          </p:cNvCxnSpPr>
          <p:nvPr/>
        </p:nvCxnSpPr>
        <p:spPr>
          <a:xfrm flipV="1">
            <a:off x="1972490" y="3072212"/>
            <a:ext cx="548642" cy="235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44" y="2769325"/>
            <a:ext cx="7391400" cy="31146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461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A3643"/>
                </a:solidFill>
              </a:rPr>
              <a:t>1</a:t>
            </a:r>
            <a:r>
              <a:rPr lang="en-US" dirty="0" smtClean="0">
                <a:solidFill>
                  <a:srgbClr val="2A3643"/>
                </a:solidFill>
              </a:rPr>
              <a:t>. Inside the selected folder, click on ‘Create new file’.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73382" y="3526971"/>
            <a:ext cx="3461657" cy="483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6910" y="3627767"/>
            <a:ext cx="1502964" cy="9541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Check that you are editing inside the ‘_about’ directory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/>
          <p:cNvCxnSpPr>
            <a:stCxn id="17" idx="3"/>
            <a:endCxn id="16" idx="1"/>
          </p:cNvCxnSpPr>
          <p:nvPr/>
        </p:nvCxnSpPr>
        <p:spPr>
          <a:xfrm flipV="1">
            <a:off x="2259874" y="3768634"/>
            <a:ext cx="313508" cy="3361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8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2. Copy and paste the header code snippet below (or copy from other files inside the folder) into the top of the Github text editor. Edit the title, permalink and collection_name.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56779" y="3282132"/>
            <a:ext cx="10263186" cy="150810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--- 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layout: leftnav-page-content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title: Fill in your own title description 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permalink: /directory-name/fill-in-your-own-title-description/ 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collection_name: 	Same name as the preset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collection name in _config.yml.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You may get this from other  		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files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in the same folder 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---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7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44" y="2769326"/>
            <a:ext cx="7391400" cy="31146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541332" y="1641680"/>
            <a:ext cx="10836415" cy="10100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2. Copy and paste the header code snippet below (or copy from other files inside the folder) into the top of the Github text editor. Edit the title, permalink and collection_name.</a:t>
            </a:r>
          </a:p>
        </p:txBody>
      </p:sp>
      <p:sp>
        <p:nvSpPr>
          <p:cNvPr id="5" name="Rectangle 4"/>
          <p:cNvSpPr/>
          <p:nvPr/>
        </p:nvSpPr>
        <p:spPr>
          <a:xfrm>
            <a:off x="2497882" y="4326662"/>
            <a:ext cx="3461657" cy="9507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44" y="2769326"/>
            <a:ext cx="7391400" cy="31146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/>
              <a:t>Name the file in the format of </a:t>
            </a:r>
            <a:r>
              <a:rPr lang="en-US" dirty="0" smtClean="0"/>
              <a:t>[number]</a:t>
            </a:r>
            <a:r>
              <a:rPr lang="en-US" dirty="0" smtClean="0"/>
              <a:t>-filename.md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90894" y="2831795"/>
            <a:ext cx="1708990" cy="34163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Note: Do not put spaces in the filename of your .md file. Always replace the spaces with dash </a:t>
            </a:r>
            <a:r>
              <a:rPr lang="en-US" dirty="0" smtClean="0">
                <a:solidFill>
                  <a:srgbClr val="C00000"/>
                </a:solidFill>
              </a:rPr>
              <a:t>(-).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Also remember to add the ‘.md’ extension at the end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264331" y="3788229"/>
            <a:ext cx="4626563" cy="9751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4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4. </a:t>
            </a:r>
            <a:r>
              <a:rPr lang="en-US" dirty="0"/>
              <a:t>Add in your markdown content of your page.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44" y="2769327"/>
            <a:ext cx="7391400" cy="3114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0291" y="5159828"/>
            <a:ext cx="3148149" cy="4180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0300" y="4999502"/>
            <a:ext cx="1768044" cy="7386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Add the markdown content below the header code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6" idx="3"/>
            <a:endCxn id="5" idx="1"/>
          </p:cNvCxnSpPr>
          <p:nvPr/>
        </p:nvCxnSpPr>
        <p:spPr>
          <a:xfrm>
            <a:off x="2368344" y="5368834"/>
            <a:ext cx="34194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2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19" y="2769327"/>
            <a:ext cx="7400925" cy="28384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5. </a:t>
            </a:r>
            <a:r>
              <a:rPr lang="en-US" dirty="0"/>
              <a:t>Click on “Commit new file” button at the bottom of the text editor.</a:t>
            </a:r>
          </a:p>
          <a:p>
            <a:pPr marL="0" indent="0">
              <a:buNone/>
            </a:pPr>
            <a:endParaRPr lang="en-US" dirty="0" smtClean="0">
              <a:solidFill>
                <a:srgbClr val="2A364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9143" y="5081450"/>
            <a:ext cx="1240972" cy="4049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1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SAC Main Navigation Banner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56" y="2284318"/>
            <a:ext cx="8638830" cy="3828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4072" y="1350525"/>
            <a:ext cx="2894170" cy="7386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Subpages or sub-links are </a:t>
            </a:r>
            <a:r>
              <a:rPr lang="en-US" sz="1400" dirty="0" smtClean="0">
                <a:solidFill>
                  <a:srgbClr val="C00000"/>
                </a:solidFill>
              </a:rPr>
              <a:t>the inner pages under each of the </a:t>
            </a:r>
            <a:r>
              <a:rPr lang="en-US" sz="1400" dirty="0" smtClean="0">
                <a:solidFill>
                  <a:srgbClr val="C00000"/>
                </a:solidFill>
              </a:rPr>
              <a:t>tabs </a:t>
            </a:r>
            <a:r>
              <a:rPr lang="en-US" sz="1400" dirty="0" smtClean="0">
                <a:solidFill>
                  <a:srgbClr val="C00000"/>
                </a:solidFill>
              </a:rPr>
              <a:t>in the main navigation </a:t>
            </a:r>
            <a:r>
              <a:rPr lang="en-US" sz="1400" dirty="0" smtClean="0">
                <a:solidFill>
                  <a:srgbClr val="C00000"/>
                </a:solidFill>
              </a:rPr>
              <a:t>bar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41529" y="2373010"/>
            <a:ext cx="7119257" cy="471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5" idx="2"/>
            <a:endCxn id="2" idx="0"/>
          </p:cNvCxnSpPr>
          <p:nvPr/>
        </p:nvCxnSpPr>
        <p:spPr>
          <a:xfrm>
            <a:off x="7001157" y="2089189"/>
            <a:ext cx="1" cy="2838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0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inside Github Repository – Text editor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half" idx="1"/>
          </p:nvPr>
        </p:nvSpPr>
        <p:spPr>
          <a:xfrm>
            <a:off x="547161" y="1465290"/>
            <a:ext cx="10836415" cy="474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</a:t>
            </a:r>
            <a:r>
              <a:rPr lang="en-US" dirty="0" smtClean="0"/>
              <a:t>. Wait a few minutes and refresh the SAC website to view the new page.</a:t>
            </a:r>
            <a:endParaRPr lang="en-US" dirty="0" smtClean="0">
              <a:solidFill>
                <a:srgbClr val="2A364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566" y="1939794"/>
            <a:ext cx="5254537" cy="46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8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465289"/>
            <a:ext cx="10836415" cy="128706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>
                <a:solidFill>
                  <a:srgbClr val="2A3643"/>
                </a:solidFill>
              </a:rPr>
              <a:t>7</a:t>
            </a:r>
            <a:r>
              <a:rPr lang="en-US" dirty="0" smtClean="0">
                <a:solidFill>
                  <a:srgbClr val="2A3643"/>
                </a:solidFill>
              </a:rPr>
              <a:t>. To make the page appear in the dropdown menu under the main navigation bar, add the title and url in the relevant section in the ‘navigation.yml’ file inside the ‘_data’ folder. Click on ‘Commit Changes’ button when you are done.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684" y="2616693"/>
            <a:ext cx="6042641" cy="4119617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176375" y="3236229"/>
            <a:ext cx="2546540" cy="129266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rgbClr val="767676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 Sample Code Snippet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767676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title: Test Page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 smtClean="0">
                <a:solidFill>
                  <a:srgbClr val="76767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url: /about/test-page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0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465289"/>
            <a:ext cx="10836415" cy="128706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>
                <a:solidFill>
                  <a:srgbClr val="2A3643"/>
                </a:solidFill>
              </a:rPr>
              <a:t>7</a:t>
            </a:r>
            <a:r>
              <a:rPr lang="en-US" dirty="0" smtClean="0">
                <a:solidFill>
                  <a:srgbClr val="2A3643"/>
                </a:solidFill>
              </a:rPr>
              <a:t>. To make the page appear in the dropdown menu under the main navigation bar, add the title and url in the relevant section in the ‘navigation.yml’ file inside the ‘_data’ folder. Click on ‘Commit Changes’ button when you are done.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684" y="2616693"/>
            <a:ext cx="6042641" cy="41196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899" y="5237318"/>
            <a:ext cx="2724381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The indentation </a:t>
            </a:r>
            <a:r>
              <a:rPr lang="en-US" dirty="0" smtClean="0">
                <a:solidFill>
                  <a:srgbClr val="C00000"/>
                </a:solidFill>
              </a:rPr>
              <a:t>/ spacing </a:t>
            </a:r>
            <a:r>
              <a:rPr lang="en-US" dirty="0" smtClean="0">
                <a:solidFill>
                  <a:srgbClr val="C00000"/>
                </a:solidFill>
              </a:rPr>
              <a:t>in the navigation.yml file must be correct, otherwise the website may break.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8899" y="3694756"/>
            <a:ext cx="2881136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Make sure that the title and the url is the same as the ‘title’ and ‘permalink’ in the header code of your new file 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14" idx="3"/>
          </p:cNvCxnSpPr>
          <p:nvPr/>
        </p:nvCxnSpPr>
        <p:spPr>
          <a:xfrm>
            <a:off x="3540035" y="4294921"/>
            <a:ext cx="1097279" cy="15425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77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89" y="1465290"/>
            <a:ext cx="7888741" cy="62357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05555" y="4722596"/>
            <a:ext cx="633801" cy="2543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8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 – 3</a:t>
            </a:r>
            <a:r>
              <a:rPr lang="en-US" baseline="30000" dirty="0" smtClean="0"/>
              <a:t>rd</a:t>
            </a:r>
            <a:r>
              <a:rPr lang="en-US" dirty="0" smtClean="0"/>
              <a:t> level navigation links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79"/>
            <a:ext cx="10836415" cy="222492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For 3</a:t>
            </a:r>
            <a:r>
              <a:rPr lang="en-US" baseline="30000" dirty="0" smtClean="0"/>
              <a:t>rd</a:t>
            </a:r>
            <a:r>
              <a:rPr lang="en-US" dirty="0" smtClean="0"/>
              <a:t> level navigation links, the </a:t>
            </a:r>
            <a:r>
              <a:rPr lang="en-US" dirty="0"/>
              <a:t>file will following the naming convention of </a:t>
            </a:r>
            <a:r>
              <a:rPr lang="en-US" b="1" dirty="0"/>
              <a:t>[number][alphabet]-[filename].</a:t>
            </a:r>
            <a:r>
              <a:rPr lang="en-US" b="1" dirty="0" smtClean="0"/>
              <a:t>md</a:t>
            </a:r>
            <a:r>
              <a:rPr lang="en-US" dirty="0" smtClean="0"/>
              <a:t> (e.g. 11a-test-page.md, 1a-our-role.md).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also </a:t>
            </a:r>
            <a:r>
              <a:rPr lang="en-US" dirty="0"/>
              <a:t>add the parameter </a:t>
            </a:r>
            <a:r>
              <a:rPr lang="en-US" b="1" dirty="0" smtClean="0"/>
              <a:t>second_nav_title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header code of </a:t>
            </a:r>
            <a:r>
              <a:rPr lang="en-US" dirty="0"/>
              <a:t>the </a:t>
            </a:r>
            <a:r>
              <a:rPr lang="en-US" dirty="0" smtClean="0"/>
              <a:t>file.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155" y="4258491"/>
            <a:ext cx="5061642" cy="150810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--- 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layout: leftnav-page-content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title: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International Membership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rgbClr val="767676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permalink: /about/international-membership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collection_name: about</a:t>
            </a: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smtClean="0">
                <a:solidFill>
                  <a:srgbClr val="76767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Second_nav_title: “Collaborations and Recognition”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rgbClr val="767676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9144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76767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---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9807" y="4289268"/>
            <a:ext cx="4245428" cy="17543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 this example, the header code tells </a:t>
            </a:r>
            <a:r>
              <a:rPr lang="en-US" dirty="0">
                <a:solidFill>
                  <a:srgbClr val="C00000"/>
                </a:solidFill>
              </a:rPr>
              <a:t>isomer that this page belongs to the Github </a:t>
            </a:r>
            <a:r>
              <a:rPr lang="en-US" dirty="0" smtClean="0">
                <a:solidFill>
                  <a:srgbClr val="C00000"/>
                </a:solidFill>
              </a:rPr>
              <a:t>repository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b="1" dirty="0">
                <a:solidFill>
                  <a:srgbClr val="C00000"/>
                </a:solidFill>
              </a:rPr>
              <a:t>second-level </a:t>
            </a:r>
            <a:r>
              <a:rPr lang="en-US" b="1" dirty="0" smtClean="0">
                <a:solidFill>
                  <a:srgbClr val="C00000"/>
                </a:solidFill>
              </a:rPr>
              <a:t>navigation</a:t>
            </a:r>
            <a:r>
              <a:rPr lang="en-US" dirty="0" smtClean="0">
                <a:solidFill>
                  <a:srgbClr val="C00000"/>
                </a:solidFill>
              </a:rPr>
              <a:t> section named </a:t>
            </a:r>
            <a:r>
              <a:rPr lang="en-US" dirty="0" smtClean="0">
                <a:solidFill>
                  <a:srgbClr val="C00000"/>
                </a:solidFill>
              </a:rPr>
              <a:t>“Collaborations </a:t>
            </a:r>
            <a:r>
              <a:rPr lang="en-US" dirty="0">
                <a:solidFill>
                  <a:srgbClr val="C00000"/>
                </a:solidFill>
              </a:rPr>
              <a:t>and </a:t>
            </a:r>
            <a:r>
              <a:rPr lang="en-US" dirty="0" smtClean="0">
                <a:solidFill>
                  <a:srgbClr val="C00000"/>
                </a:solidFill>
              </a:rPr>
              <a:t>Recognition” while </a:t>
            </a:r>
            <a:r>
              <a:rPr lang="en-US" dirty="0">
                <a:solidFill>
                  <a:srgbClr val="C00000"/>
                </a:solidFill>
              </a:rPr>
              <a:t>the page </a:t>
            </a:r>
            <a:r>
              <a:rPr lang="en-US" b="1" dirty="0">
                <a:solidFill>
                  <a:srgbClr val="C00000"/>
                </a:solidFill>
              </a:rPr>
              <a:t>title</a:t>
            </a:r>
            <a:r>
              <a:rPr lang="en-US" dirty="0">
                <a:solidFill>
                  <a:srgbClr val="C00000"/>
                </a:solidFill>
              </a:rPr>
              <a:t> is </a:t>
            </a:r>
            <a:r>
              <a:rPr lang="en-US" dirty="0" smtClean="0">
                <a:solidFill>
                  <a:srgbClr val="C00000"/>
                </a:solidFill>
              </a:rPr>
              <a:t>“International Membership”.</a:t>
            </a:r>
          </a:p>
        </p:txBody>
      </p:sp>
    </p:spTree>
    <p:extLst>
      <p:ext uri="{BB962C8B-B14F-4D97-AF65-F5344CB8AC3E}">
        <p14:creationId xmlns:p14="http://schemas.microsoft.com/office/powerpoint/2010/main" val="384095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sub-page – 3</a:t>
            </a:r>
            <a:r>
              <a:rPr lang="en-US" baseline="30000" dirty="0" smtClean="0"/>
              <a:t>rd</a:t>
            </a:r>
            <a:r>
              <a:rPr lang="en-US" dirty="0" smtClean="0"/>
              <a:t> level navigation links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7" y="1465290"/>
            <a:ext cx="6965940" cy="5066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768" y="1456238"/>
            <a:ext cx="132344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Permalink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 flipV="1">
            <a:off x="1865213" y="1632857"/>
            <a:ext cx="1518067" cy="80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0197" y="4827429"/>
            <a:ext cx="1954559" cy="175432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This page is grouped under the 2</a:t>
            </a:r>
            <a:r>
              <a:rPr lang="en-US" baseline="30000" dirty="0" smtClean="0">
                <a:solidFill>
                  <a:srgbClr val="2A3643"/>
                </a:solidFill>
              </a:rPr>
              <a:t>nd</a:t>
            </a:r>
            <a:r>
              <a:rPr lang="en-US" dirty="0" smtClean="0">
                <a:solidFill>
                  <a:srgbClr val="2A3643"/>
                </a:solidFill>
              </a:rPr>
              <a:t> level navigation </a:t>
            </a:r>
            <a:r>
              <a:rPr lang="en-US" dirty="0" smtClean="0">
                <a:solidFill>
                  <a:srgbClr val="2A3643"/>
                </a:solidFill>
              </a:rPr>
              <a:t>title </a:t>
            </a:r>
            <a:r>
              <a:rPr lang="en-US" dirty="0" smtClean="0">
                <a:solidFill>
                  <a:srgbClr val="2A3643"/>
                </a:solidFill>
              </a:rPr>
              <a:t>“Collaborations and Recognitions”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 flipV="1">
            <a:off x="2404756" y="5564782"/>
            <a:ext cx="390695" cy="1398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0197" y="3352180"/>
            <a:ext cx="1202960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2</a:t>
            </a:r>
            <a:r>
              <a:rPr lang="en-US" baseline="30000" dirty="0" smtClean="0">
                <a:solidFill>
                  <a:srgbClr val="2A3643"/>
                </a:solidFill>
              </a:rPr>
              <a:t>nd</a:t>
            </a:r>
            <a:r>
              <a:rPr lang="en-US" dirty="0" smtClean="0">
                <a:solidFill>
                  <a:srgbClr val="2A3643"/>
                </a:solidFill>
              </a:rPr>
              <a:t> level navigation links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 flipV="1">
            <a:off x="1653157" y="3257115"/>
            <a:ext cx="1037792" cy="556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3"/>
          </p:cNvCxnSpPr>
          <p:nvPr/>
        </p:nvCxnSpPr>
        <p:spPr>
          <a:xfrm flipV="1">
            <a:off x="1653157" y="3683872"/>
            <a:ext cx="1037792" cy="129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3"/>
          </p:cNvCxnSpPr>
          <p:nvPr/>
        </p:nvCxnSpPr>
        <p:spPr>
          <a:xfrm>
            <a:off x="1653157" y="3813845"/>
            <a:ext cx="1037792" cy="248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0197" y="1874874"/>
            <a:ext cx="1447086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Breadcrumb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27" name="Straight Arrow Connector 26"/>
          <p:cNvCxnSpPr>
            <a:stCxn id="26" idx="3"/>
          </p:cNvCxnSpPr>
          <p:nvPr/>
        </p:nvCxnSpPr>
        <p:spPr>
          <a:xfrm flipV="1">
            <a:off x="1897283" y="2017209"/>
            <a:ext cx="751600" cy="423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5393" y="2391232"/>
            <a:ext cx="1176051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Page Title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 flipV="1">
            <a:off x="1881444" y="2415878"/>
            <a:ext cx="809505" cy="1600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5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GovTech Example (Animation)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46" y="1465290"/>
            <a:ext cx="8306800" cy="46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leftnav subpage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262" y="1809249"/>
            <a:ext cx="6233949" cy="45784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0303" y="1809249"/>
            <a:ext cx="132344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Permalink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1572026" y="2178581"/>
            <a:ext cx="785363" cy="65315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24743" y="1920241"/>
            <a:ext cx="1685108" cy="495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10303" y="2840001"/>
            <a:ext cx="1447086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Breadcrumb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207622" y="2892253"/>
            <a:ext cx="1031966" cy="1513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72045" y="3475295"/>
            <a:ext cx="685343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Title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233748" y="3335353"/>
            <a:ext cx="1031966" cy="2913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82964" y="4450703"/>
            <a:ext cx="176348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Left navigation bar (contains all the sub-pages under ‘About’)</a:t>
            </a:r>
            <a:endParaRPr lang="en-US" dirty="0">
              <a:solidFill>
                <a:srgbClr val="2A3643"/>
              </a:solidFill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2791644" y="3844626"/>
            <a:ext cx="369567" cy="2438607"/>
          </a:xfrm>
          <a:prstGeom prst="leftBrace">
            <a:avLst>
              <a:gd name="adj1" fmla="val 68422"/>
              <a:gd name="adj2" fmla="val 49459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5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leftnav bar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6773" y="1329930"/>
            <a:ext cx="1202960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2</a:t>
            </a:r>
            <a:r>
              <a:rPr lang="en-US" baseline="30000" dirty="0" smtClean="0">
                <a:solidFill>
                  <a:srgbClr val="2A3643"/>
                </a:solidFill>
              </a:rPr>
              <a:t>nd</a:t>
            </a:r>
            <a:r>
              <a:rPr lang="en-US" dirty="0" smtClean="0">
                <a:solidFill>
                  <a:srgbClr val="2A3643"/>
                </a:solidFill>
              </a:rPr>
              <a:t> level navigation links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1572026" y="2178581"/>
            <a:ext cx="785363" cy="65315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</p:cNvCxnSpPr>
          <p:nvPr/>
        </p:nvCxnSpPr>
        <p:spPr>
          <a:xfrm flipV="1">
            <a:off x="2149733" y="1368800"/>
            <a:ext cx="2417156" cy="422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4514" y="4239227"/>
            <a:ext cx="1760386" cy="1477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A3643"/>
                </a:solidFill>
              </a:rPr>
              <a:t>3</a:t>
            </a:r>
            <a:r>
              <a:rPr lang="en-US" baseline="30000" dirty="0" smtClean="0">
                <a:solidFill>
                  <a:srgbClr val="2A3643"/>
                </a:solidFill>
              </a:rPr>
              <a:t>rd</a:t>
            </a:r>
            <a:r>
              <a:rPr lang="en-US" dirty="0" smtClean="0">
                <a:solidFill>
                  <a:srgbClr val="2A3643"/>
                </a:solidFill>
              </a:rPr>
              <a:t> level navigation links (collapsible by default in left navigation bar)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19" name="Straight Arrow Connector 18"/>
          <p:cNvCxnSpPr>
            <a:stCxn id="18" idx="3"/>
            <a:endCxn id="14" idx="1"/>
          </p:cNvCxnSpPr>
          <p:nvPr/>
        </p:nvCxnSpPr>
        <p:spPr>
          <a:xfrm>
            <a:off x="2844900" y="4977891"/>
            <a:ext cx="1373437" cy="1800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27" idx="1"/>
          </p:cNvCxnSpPr>
          <p:nvPr/>
        </p:nvCxnSpPr>
        <p:spPr>
          <a:xfrm flipV="1">
            <a:off x="2844900" y="3300793"/>
            <a:ext cx="1352422" cy="16770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94467" y="2579392"/>
            <a:ext cx="2159875" cy="230832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3rd level navigations will </a:t>
            </a:r>
            <a:r>
              <a:rPr lang="en-US" dirty="0" smtClean="0">
                <a:solidFill>
                  <a:srgbClr val="C00000"/>
                </a:solidFill>
              </a:rPr>
              <a:t>not appear in the links in the main navigation </a:t>
            </a:r>
            <a:r>
              <a:rPr lang="en-US" dirty="0" smtClean="0">
                <a:solidFill>
                  <a:srgbClr val="C00000"/>
                </a:solidFill>
              </a:rPr>
              <a:t>bar. They </a:t>
            </a:r>
            <a:r>
              <a:rPr lang="en-US" dirty="0" smtClean="0">
                <a:solidFill>
                  <a:srgbClr val="C00000"/>
                </a:solidFill>
              </a:rPr>
              <a:t>will only </a:t>
            </a:r>
            <a:r>
              <a:rPr lang="en-US" dirty="0">
                <a:solidFill>
                  <a:srgbClr val="C00000"/>
                </a:solidFill>
              </a:rPr>
              <a:t>appear in the </a:t>
            </a:r>
            <a:r>
              <a:rPr lang="en-US" dirty="0" smtClean="0">
                <a:solidFill>
                  <a:srgbClr val="C00000"/>
                </a:solidFill>
              </a:rPr>
              <a:t>left-navigation bar of </a:t>
            </a:r>
            <a:r>
              <a:rPr lang="en-US" dirty="0" smtClean="0">
                <a:solidFill>
                  <a:srgbClr val="C00000"/>
                </a:solidFill>
              </a:rPr>
              <a:t>each of the </a:t>
            </a:r>
            <a:r>
              <a:rPr lang="en-US" dirty="0" smtClean="0">
                <a:solidFill>
                  <a:srgbClr val="C00000"/>
                </a:solidFill>
              </a:rPr>
              <a:t>subpages.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4197322" y="2625634"/>
            <a:ext cx="369567" cy="1350318"/>
          </a:xfrm>
          <a:prstGeom prst="leftBrace">
            <a:avLst>
              <a:gd name="adj1" fmla="val 1214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890" y="1156047"/>
            <a:ext cx="1857375" cy="568642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4218337" y="4450703"/>
            <a:ext cx="369567" cy="1414520"/>
          </a:xfrm>
          <a:prstGeom prst="leftBrace">
            <a:avLst>
              <a:gd name="adj1" fmla="val 1214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>
          <a:xfrm flipV="1">
            <a:off x="2149733" y="1689210"/>
            <a:ext cx="2417156" cy="102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>
            <a:off x="2149733" y="1791595"/>
            <a:ext cx="2474642" cy="2579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46774" y="2655034"/>
            <a:ext cx="1334332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3643"/>
                </a:solidFill>
              </a:rPr>
              <a:t>T</a:t>
            </a:r>
            <a:r>
              <a:rPr lang="en-US" dirty="0" smtClean="0">
                <a:solidFill>
                  <a:srgbClr val="2A3643"/>
                </a:solidFill>
              </a:rPr>
              <a:t>itles for the 3</a:t>
            </a:r>
            <a:r>
              <a:rPr lang="en-US" baseline="30000" dirty="0" smtClean="0">
                <a:solidFill>
                  <a:srgbClr val="2A3643"/>
                </a:solidFill>
              </a:rPr>
              <a:t>rd</a:t>
            </a:r>
            <a:r>
              <a:rPr lang="en-US" dirty="0" smtClean="0">
                <a:solidFill>
                  <a:srgbClr val="2A3643"/>
                </a:solidFill>
              </a:rPr>
              <a:t> level </a:t>
            </a:r>
            <a:r>
              <a:rPr lang="en-US" dirty="0" smtClean="0">
                <a:solidFill>
                  <a:srgbClr val="2A3643"/>
                </a:solidFill>
              </a:rPr>
              <a:t>navigation links section</a:t>
            </a:r>
            <a:endParaRPr lang="en-US" dirty="0">
              <a:solidFill>
                <a:srgbClr val="2A3643"/>
              </a:solidFill>
            </a:endParaRPr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 flipV="1">
            <a:off x="2281106" y="2401468"/>
            <a:ext cx="2358062" cy="853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3"/>
          </p:cNvCxnSpPr>
          <p:nvPr/>
        </p:nvCxnSpPr>
        <p:spPr>
          <a:xfrm>
            <a:off x="2281106" y="3255199"/>
            <a:ext cx="2306798" cy="943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40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3910034"/>
          </a:xfrm>
        </p:spPr>
        <p:txBody>
          <a:bodyPr/>
          <a:lstStyle/>
          <a:p>
            <a:r>
              <a:rPr lang="en-US" dirty="0" smtClean="0">
                <a:solidFill>
                  <a:srgbClr val="2A3643"/>
                </a:solidFill>
              </a:rPr>
              <a:t>The leftnav-page template is used for most of the pages in the SAC website.</a:t>
            </a:r>
          </a:p>
          <a:p>
            <a:pPr marL="0" indent="0">
              <a:buNone/>
            </a:pPr>
            <a:endParaRPr lang="en-US" dirty="0" smtClean="0">
              <a:solidFill>
                <a:srgbClr val="2A3643"/>
              </a:solidFill>
            </a:endParaRPr>
          </a:p>
          <a:p>
            <a:r>
              <a:rPr lang="en-US" dirty="0" smtClean="0">
                <a:solidFill>
                  <a:srgbClr val="2A3643"/>
                </a:solidFill>
              </a:rPr>
              <a:t>Other pages such as the Homepage, post pages inside NewsRoom, as well as some customised pages (‘Our Organisation and Structure’, ‘Certified Companies’, ‘FAQ’)  do not use the template.</a:t>
            </a:r>
          </a:p>
          <a:p>
            <a:pPr marL="0" indent="0">
              <a:buNone/>
            </a:pPr>
            <a:endParaRPr lang="en-US" dirty="0" smtClean="0">
              <a:solidFill>
                <a:srgbClr val="2A3643"/>
              </a:solidFill>
            </a:endParaRPr>
          </a:p>
          <a:p>
            <a:r>
              <a:rPr lang="en-US" dirty="0" smtClean="0">
                <a:solidFill>
                  <a:srgbClr val="2A3643"/>
                </a:solidFill>
              </a:rPr>
              <a:t>They will be covered in their respective guides.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leftnav subpage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0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630" y="2518001"/>
            <a:ext cx="7382843" cy="37657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9862" y="3417390"/>
            <a:ext cx="1954768" cy="20313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E.g. If you wish to edit ‘Our Mission, Vision &amp; Strategic Outcomes’ page, which is under the ‘About’ </a:t>
            </a:r>
            <a:r>
              <a:rPr lang="en-US" sz="1400" dirty="0" smtClean="0">
                <a:solidFill>
                  <a:srgbClr val="C00000"/>
                </a:solidFill>
              </a:rPr>
              <a:t>main navigation bar tab, </a:t>
            </a:r>
            <a:r>
              <a:rPr lang="en-US" sz="1400" dirty="0" smtClean="0">
                <a:solidFill>
                  <a:srgbClr val="C00000"/>
                </a:solidFill>
              </a:rPr>
              <a:t>you have to first choose the ‘_about’ folder in Github repository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>
            <a:stCxn id="9" idx="3"/>
            <a:endCxn id="11" idx="1"/>
          </p:cNvCxnSpPr>
          <p:nvPr/>
        </p:nvCxnSpPr>
        <p:spPr>
          <a:xfrm flipV="1">
            <a:off x="2874630" y="4276965"/>
            <a:ext cx="1892219" cy="1560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66849" y="4151747"/>
            <a:ext cx="725766" cy="2504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1. Click on the folder corresponding to the main navigation link that contains the file which you wish to edit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0377" y="3892731"/>
            <a:ext cx="598704" cy="2281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55244" y="3885745"/>
            <a:ext cx="1708990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Make sure to set to ‘Staging’ branch first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5" idx="3"/>
          </p:cNvCxnSpPr>
          <p:nvPr/>
        </p:nvCxnSpPr>
        <p:spPr>
          <a:xfrm flipH="1" flipV="1">
            <a:off x="5249081" y="4006804"/>
            <a:ext cx="3506163" cy="1405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A3643"/>
                </a:solidFill>
              </a:rPr>
              <a:t>2</a:t>
            </a:r>
            <a:r>
              <a:rPr lang="en-US" dirty="0" smtClean="0">
                <a:solidFill>
                  <a:srgbClr val="2A3643"/>
                </a:solidFill>
              </a:rPr>
              <a:t>. Inside the selected folder, select the file that you wish to edit.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23" y="2262125"/>
            <a:ext cx="6314803" cy="41378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55322" y="3942741"/>
            <a:ext cx="2147751" cy="2765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8147" y="2530307"/>
            <a:ext cx="1520734" cy="107721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Leftnav pages are arranged in numerical order in the folder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77" y="2285999"/>
            <a:ext cx="7172325" cy="4114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A3643"/>
                </a:solidFill>
              </a:rPr>
              <a:t>3</a:t>
            </a:r>
            <a:r>
              <a:rPr lang="en-US" dirty="0" smtClean="0">
                <a:solidFill>
                  <a:srgbClr val="2A3643"/>
                </a:solidFill>
              </a:rPr>
              <a:t>.Click on ‘Edit’ (pencil icon) button.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08868" y="3315723"/>
            <a:ext cx="339635" cy="3288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83598" y="3785280"/>
            <a:ext cx="1708990" cy="9541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‘Edit’pencil icon is found on the top right hand corner of your file editor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9248504" y="3487786"/>
            <a:ext cx="1035094" cy="7745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3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inside Github Repository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541333" y="1641680"/>
            <a:ext cx="10836415" cy="10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2A3643"/>
                </a:solidFill>
              </a:rPr>
              <a:t>4. Edit the Markdown content inside the text editor of the selected file.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777" y="3644537"/>
            <a:ext cx="1257546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Edited content</a:t>
            </a:r>
            <a:endParaRPr lang="en-US" sz="1400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38" y="2250880"/>
            <a:ext cx="6008645" cy="4262408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7" idx="3"/>
          </p:cNvCxnSpPr>
          <p:nvPr/>
        </p:nvCxnSpPr>
        <p:spPr>
          <a:xfrm>
            <a:off x="2250323" y="3798426"/>
            <a:ext cx="728008" cy="5906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16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7184</TotalTime>
  <Words>990</Words>
  <Application>Microsoft Office PowerPoint</Application>
  <PresentationFormat>Widescreen</PresentationFormat>
  <Paragraphs>104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Consolas</vt:lpstr>
      <vt:lpstr>Courier New</vt:lpstr>
      <vt:lpstr>Office Theme</vt:lpstr>
      <vt:lpstr>PowerPoint Presentation</vt:lpstr>
      <vt:lpstr>SAC Main Navigation Banner</vt:lpstr>
      <vt:lpstr>Example of a leftnav subpage</vt:lpstr>
      <vt:lpstr>Example of a leftnav bar</vt:lpstr>
      <vt:lpstr>Example of a leftnav subpage</vt:lpstr>
      <vt:lpstr>Editing inside Github Repository</vt:lpstr>
      <vt:lpstr>Editing inside Github Repository</vt:lpstr>
      <vt:lpstr>Editing inside Github Repository</vt:lpstr>
      <vt:lpstr>Editing inside Github Repository</vt:lpstr>
      <vt:lpstr>Editing inside Github Repository</vt:lpstr>
      <vt:lpstr>Editing inside Github Repository</vt:lpstr>
      <vt:lpstr>GovTech Example (Animation)</vt:lpstr>
      <vt:lpstr>Add a new sub-page</vt:lpstr>
      <vt:lpstr>Add a new sub-page</vt:lpstr>
      <vt:lpstr>Add a new sub-page</vt:lpstr>
      <vt:lpstr>Add a new sub-page</vt:lpstr>
      <vt:lpstr>Add a new sub-page</vt:lpstr>
      <vt:lpstr>Add a new sub-page</vt:lpstr>
      <vt:lpstr>Add a new sub-page</vt:lpstr>
      <vt:lpstr>Adding inside Github Repository – Text editor</vt:lpstr>
      <vt:lpstr>Editing inside Github Repository</vt:lpstr>
      <vt:lpstr>Editing inside Github Repository</vt:lpstr>
      <vt:lpstr>Editing inside Github Repository</vt:lpstr>
      <vt:lpstr>Add a new sub-page – 3rd level navigation links</vt:lpstr>
      <vt:lpstr>Add a new sub-page – 3rd level navigation links</vt:lpstr>
      <vt:lpstr>GovTech Example (Animation)</vt:lpstr>
    </vt:vector>
  </TitlesOfParts>
  <Company>WOG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 TEO (SPRING)</dc:creator>
  <cp:lastModifiedBy>USER</cp:lastModifiedBy>
  <cp:revision>433</cp:revision>
  <dcterms:created xsi:type="dcterms:W3CDTF">2018-04-24T01:32:39Z</dcterms:created>
  <dcterms:modified xsi:type="dcterms:W3CDTF">2019-07-02T09:55:03Z</dcterms:modified>
</cp:coreProperties>
</file>